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10" r:id="rId6"/>
    <p:sldId id="311" r:id="rId7"/>
    <p:sldId id="314" r:id="rId8"/>
    <p:sldId id="315" r:id="rId9"/>
    <p:sldId id="316" r:id="rId10"/>
    <p:sldId id="298" r:id="rId11"/>
    <p:sldId id="312" r:id="rId12"/>
    <p:sldId id="294" r:id="rId13"/>
    <p:sldId id="317" r:id="rId14"/>
    <p:sldId id="29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ED7D31"/>
    <a:srgbClr val="72AE4A"/>
    <a:srgbClr val="5B9BD5"/>
    <a:srgbClr val="71B346"/>
    <a:srgbClr val="C00000"/>
    <a:srgbClr val="4472C4"/>
    <a:srgbClr val="FFFFFF"/>
    <a:srgbClr val="70AD47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249" autoAdjust="0"/>
  </p:normalViewPr>
  <p:slideViewPr>
    <p:cSldViewPr snapToGrid="0" snapToObjects="1" showGuides="1">
      <p:cViewPr>
        <p:scale>
          <a:sx n="80" d="100"/>
          <a:sy n="80" d="100"/>
        </p:scale>
        <p:origin x="438" y="-22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22/02/2019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3E42865-962B-7942-8C5C-CE0FF96E4B39}"/>
              </a:ext>
            </a:extLst>
          </p:cNvPr>
          <p:cNvSpPr/>
          <p:nvPr/>
        </p:nvSpPr>
        <p:spPr>
          <a:xfrm>
            <a:off x="2423667" y="132787"/>
            <a:ext cx="674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Asistencia técnica </a:t>
            </a:r>
          </a:p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Distribución por </a:t>
            </a:r>
            <a:r>
              <a:rPr lang="es-CO" sz="3200" b="1" dirty="0" err="1">
                <a:solidFill>
                  <a:srgbClr val="346232"/>
                </a:solidFill>
                <a:latin typeface="Athelas" panose="02000503000000020003" pitchFamily="2" charset="77"/>
              </a:rPr>
              <a:t>macroregiones</a:t>
            </a:r>
            <a:endParaRPr lang="es-CO" sz="3200" b="1" dirty="0">
              <a:solidFill>
                <a:srgbClr val="346232"/>
              </a:solidFill>
              <a:latin typeface="Athelas" panose="02000503000000020003" pitchFamily="2" charset="77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0F572B4-4857-6F4E-BE19-7021148CA52D}"/>
              </a:ext>
            </a:extLst>
          </p:cNvPr>
          <p:cNvCxnSpPr/>
          <p:nvPr/>
        </p:nvCxnSpPr>
        <p:spPr>
          <a:xfrm>
            <a:off x="1981200" y="718492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DA7BB2F-16C6-EA41-A3B6-E1E692081E37}"/>
              </a:ext>
            </a:extLst>
          </p:cNvPr>
          <p:cNvSpPr/>
          <p:nvPr/>
        </p:nvSpPr>
        <p:spPr>
          <a:xfrm>
            <a:off x="1231524" y="1284292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CENTRO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B7DF659-2CCC-407A-B171-0DD71BFC90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402" y="1642159"/>
          <a:ext cx="1964232" cy="179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232">
                  <a:extLst>
                    <a:ext uri="{9D8B030D-6E8A-4147-A177-3AD203B41FA5}">
                      <a16:colId xmlns:a16="http://schemas.microsoft.com/office/drawing/2014/main" val="24414063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348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TOLIMA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3087133"/>
                  </a:ext>
                </a:extLst>
              </a:tr>
              <a:tr h="23276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NORTE DE 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41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BOYACÁ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57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META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139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HUILA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661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BOGOTÁ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30304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CUNDINAMARCA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82386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01A7DFD-89F6-43C6-A19F-CB77A7187E43}"/>
              </a:ext>
            </a:extLst>
          </p:cNvPr>
          <p:cNvSpPr/>
          <p:nvPr/>
        </p:nvSpPr>
        <p:spPr>
          <a:xfrm>
            <a:off x="3325845" y="1442104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NORTE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897DB7D-8CC3-4976-843B-BE22BE3AF3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4386" y="1794586"/>
          <a:ext cx="2017927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927">
                  <a:extLst>
                    <a:ext uri="{9D8B030D-6E8A-4147-A177-3AD203B41FA5}">
                      <a16:colId xmlns:a16="http://schemas.microsoft.com/office/drawing/2014/main" val="27537919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CÓRDOBA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410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SUCRE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5013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BOLÍVAR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659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 ANDRES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797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ATLÁNTICO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51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LA GUAJIRA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1750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CESAR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7054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MAGDALENA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8058024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B5B5D426-6AD0-4FD7-9CA7-CA02A6277BEE}"/>
              </a:ext>
            </a:extLst>
          </p:cNvPr>
          <p:cNvSpPr/>
          <p:nvPr/>
        </p:nvSpPr>
        <p:spPr>
          <a:xfrm>
            <a:off x="5647419" y="1335905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ORIENTE -AMAZONÍA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AA3CA79-19FC-4C21-8415-13FD8B7C40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5898" y="1715980"/>
          <a:ext cx="1961567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67">
                  <a:extLst>
                    <a:ext uri="{9D8B030D-6E8A-4147-A177-3AD203B41FA5}">
                      <a16:colId xmlns:a16="http://schemas.microsoft.com/office/drawing/2014/main" val="40362691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CASANARE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710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VICHADA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73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GUAINÍA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6169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PUTUMAYO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0403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ARAUCA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883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CAQUETÁ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1829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VAUPÉS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4563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AMAZONAS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602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GUAVIARE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127915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D302A4A-9EC5-4DEB-92CE-D0746E7483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66156" y="2232077"/>
          <a:ext cx="1844311" cy="28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311">
                  <a:extLst>
                    <a:ext uri="{9D8B030D-6E8A-4147-A177-3AD203B41FA5}">
                      <a16:colId xmlns:a16="http://schemas.microsoft.com/office/drawing/2014/main" val="30062877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597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NARIÑO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384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CHOCÓ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6576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CALDAS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50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VALLE DEL 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538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RISARALDA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2586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QUINDÍO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53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ANTIOQUIA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1769370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888D1F5C-2249-43E6-8AC5-4CDC9A58A08A}"/>
              </a:ext>
            </a:extLst>
          </p:cNvPr>
          <p:cNvSpPr/>
          <p:nvPr/>
        </p:nvSpPr>
        <p:spPr>
          <a:xfrm>
            <a:off x="8192620" y="1302941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>
                <a:solidFill>
                  <a:srgbClr val="346232"/>
                </a:solidFill>
              </a:rPr>
              <a:t>PACÍFICO- OCCIDENTE</a:t>
            </a:r>
            <a:endParaRPr lang="es-CO" sz="2000" b="1" dirty="0">
              <a:solidFill>
                <a:srgbClr val="346232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1A55703-D72A-4EE6-86C4-947645A51C04}"/>
              </a:ext>
            </a:extLst>
          </p:cNvPr>
          <p:cNvSpPr/>
          <p:nvPr/>
        </p:nvSpPr>
        <p:spPr>
          <a:xfrm>
            <a:off x="1187205" y="514793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Rafael Garzón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0BDECD-C12E-4DB2-8739-A712101C8083}"/>
              </a:ext>
            </a:extLst>
          </p:cNvPr>
          <p:cNvSpPr/>
          <p:nvPr/>
        </p:nvSpPr>
        <p:spPr>
          <a:xfrm>
            <a:off x="3797987" y="513544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Jaime Silva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599D23-9236-4820-A9B0-65D70A671EA2}"/>
              </a:ext>
            </a:extLst>
          </p:cNvPr>
          <p:cNvSpPr/>
          <p:nvPr/>
        </p:nvSpPr>
        <p:spPr>
          <a:xfrm>
            <a:off x="6096000" y="51529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Felipe Rodríguez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F1FDC8C-9B38-4C83-8D45-32D960880220}"/>
              </a:ext>
            </a:extLst>
          </p:cNvPr>
          <p:cNvSpPr/>
          <p:nvPr/>
        </p:nvSpPr>
        <p:spPr>
          <a:xfrm>
            <a:off x="8657668" y="51554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Paula Ospina</a:t>
            </a:r>
          </a:p>
        </p:txBody>
      </p:sp>
    </p:spTree>
    <p:extLst>
      <p:ext uri="{BB962C8B-B14F-4D97-AF65-F5344CB8AC3E}">
        <p14:creationId xmlns:p14="http://schemas.microsoft.com/office/powerpoint/2010/main" val="1849452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97DBD006-2087-4EB6-BF4D-FDD0C8169E13}"/>
              </a:ext>
            </a:extLst>
          </p:cNvPr>
          <p:cNvSpPr txBox="1"/>
          <p:nvPr/>
        </p:nvSpPr>
        <p:spPr>
          <a:xfrm>
            <a:off x="2823210" y="2409945"/>
            <a:ext cx="532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rgbClr val="FF0000"/>
                </a:solidFill>
              </a:rPr>
              <a:t>Carlos Madrid…Completar con estadísticas de infraestructuras Propias ICBF</a:t>
            </a:r>
          </a:p>
        </p:txBody>
      </p:sp>
    </p:spTree>
    <p:extLst>
      <p:ext uri="{BB962C8B-B14F-4D97-AF65-F5344CB8AC3E}">
        <p14:creationId xmlns:p14="http://schemas.microsoft.com/office/powerpoint/2010/main" val="283381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8218034" y="4696401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4275881" y="4798557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1" name="70 Terminador">
            <a:extLst>
              <a:ext uri="{FF2B5EF4-FFF2-40B4-BE49-F238E27FC236}">
                <a16:creationId xmlns:a16="http://schemas.microsoft.com/office/drawing/2014/main" id="{42BC5183-18E5-436E-915A-9B8D5C81ECB2}"/>
              </a:ext>
            </a:extLst>
          </p:cNvPr>
          <p:cNvSpPr/>
          <p:nvPr/>
        </p:nvSpPr>
        <p:spPr bwMode="auto">
          <a:xfrm flipH="1">
            <a:off x="3161489" y="5190617"/>
            <a:ext cx="694346" cy="216443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FIN</a:t>
            </a: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2325532" y="5823012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5400000">
            <a:off x="10132622" y="4415872"/>
            <a:ext cx="880470" cy="894373"/>
          </a:xfrm>
          <a:prstGeom prst="bentConnector2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6095999" y="5298839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6485569" y="4977628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7665948" y="5301064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81" idx="1"/>
          </p:cNvCxnSpPr>
          <p:nvPr/>
        </p:nvCxnSpPr>
        <p:spPr bwMode="auto">
          <a:xfrm flipH="1">
            <a:off x="3855835" y="5298839"/>
            <a:ext cx="42004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924380" y="155788"/>
            <a:ext cx="6741970" cy="1077218"/>
            <a:chOff x="3977058" y="484755"/>
            <a:chExt cx="6741970" cy="107721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 Equipo I&amp;D </a:t>
              </a:r>
            </a:p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2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2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70328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5834553" y="2173529"/>
            <a:ext cx="4097753" cy="960794"/>
            <a:chOff x="5723676" y="1557118"/>
            <a:chExt cx="4097753" cy="960794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6727900" y="1705883"/>
              <a:ext cx="3093529" cy="59008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6716309" y="2970424"/>
            <a:ext cx="4097753" cy="960794"/>
            <a:chOff x="5723676" y="1557118"/>
            <a:chExt cx="4097753" cy="960794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707342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5535171" y="3831605"/>
            <a:ext cx="4162725" cy="960794"/>
            <a:chOff x="5360796" y="1527282"/>
            <a:chExt cx="4162725" cy="960794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419455" cy="960794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6588114" y="4751164"/>
            <a:ext cx="4225948" cy="960794"/>
            <a:chOff x="5254577" y="1471758"/>
            <a:chExt cx="4225948" cy="960794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254577" y="1471758"/>
              <a:ext cx="1419455" cy="960794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F311DAD0-3097-431E-8B71-73D6EADC015B}"/>
              </a:ext>
            </a:extLst>
          </p:cNvPr>
          <p:cNvSpPr/>
          <p:nvPr/>
        </p:nvSpPr>
        <p:spPr>
          <a:xfrm>
            <a:off x="5834553" y="1416478"/>
            <a:ext cx="4097753" cy="6539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Manuel Colorado</a:t>
            </a:r>
          </a:p>
          <a:p>
            <a:pPr algn="ctr"/>
            <a:r>
              <a:rPr lang="es-CO" sz="1600" dirty="0"/>
              <a:t>nelson.rodriguez@icbf.gov.co</a:t>
            </a:r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4923584" y="5674066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80124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8188</TotalTime>
  <Words>827</Words>
  <Application>Microsoft Office PowerPoint</Application>
  <PresentationFormat>Panorámica</PresentationFormat>
  <Paragraphs>221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Arial Rounded MT Bold</vt:lpstr>
      <vt:lpstr>Athelas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414</cp:revision>
  <dcterms:created xsi:type="dcterms:W3CDTF">2018-08-24T05:26:58Z</dcterms:created>
  <dcterms:modified xsi:type="dcterms:W3CDTF">2019-02-22T20:50:30Z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